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1" r:id="rId3"/>
    <p:sldId id="262" r:id="rId4"/>
    <p:sldId id="263" r:id="rId5"/>
    <p:sldId id="258" r:id="rId6"/>
    <p:sldId id="259" r:id="rId7"/>
    <p:sldId id="260" r:id="rId8"/>
    <p:sldId id="269" r:id="rId9"/>
    <p:sldId id="268" r:id="rId10"/>
    <p:sldId id="264" r:id="rId11"/>
    <p:sldId id="265" r:id="rId12"/>
    <p:sldId id="266" r:id="rId13"/>
    <p:sldId id="267" r:id="rId14"/>
    <p:sldId id="270" r:id="rId15"/>
    <p:sldId id="271" r:id="rId16"/>
    <p:sldId id="274" r:id="rId17"/>
    <p:sldId id="275" r:id="rId18"/>
    <p:sldId id="276" r:id="rId19"/>
    <p:sldId id="272" r:id="rId20"/>
    <p:sldId id="273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6" r:id="rId40"/>
    <p:sldId id="294" r:id="rId4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5D82-D1C5-4DD0-9704-A5564F83D19E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44D01-F8F2-423F-A567-E1EC1846E57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AB406A-00F1-4A5C-AE46-7FFFD085D5DC}" type="slidenum">
              <a:rPr lang="th-TH" smtClean="0"/>
              <a:pPr>
                <a:defRPr/>
              </a:pPr>
              <a:t>6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AB406A-00F1-4A5C-AE46-7FFFD085D5DC}" type="slidenum">
              <a:rPr lang="th-TH" smtClean="0"/>
              <a:pPr>
                <a:defRPr/>
              </a:pPr>
              <a:t>7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1909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14001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0259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76234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233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73359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16100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69276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8010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00150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5510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2829B-AE0C-4116-A0B2-6C1A2FB18E62}" type="datetimeFigureOut">
              <a:rPr lang="th-TH" smtClean="0"/>
              <a:pPr/>
              <a:t>17/08/55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04ED-08B8-46D2-8699-9BFCD7C7C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54292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332656"/>
            <a:ext cx="8566720" cy="5472607"/>
          </a:xfrm>
        </p:spPr>
        <p:txBody>
          <a:bodyPr>
            <a:normAutofit fontScale="90000"/>
          </a:bodyPr>
          <a:lstStyle/>
          <a:p>
            <a:r>
              <a:rPr lang="th-TH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4711_AtNoon_BigHead" pitchFamily="2" charset="0"/>
                <a:cs typeface="+mn-cs"/>
              </a:rPr>
              <a:t>ประชุมผู้บริหาร</a:t>
            </a:r>
            <a:br>
              <a:rPr lang="th-TH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4711_AtNoon_BigHead" pitchFamily="2" charset="0"/>
                <a:cs typeface="+mn-cs"/>
              </a:rPr>
            </a:br>
            <a:r>
              <a:rPr lang="th-TH" sz="8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4711_AtNoon_BigHead" pitchFamily="2" charset="0"/>
                <a:cs typeface="+mn-cs"/>
              </a:rPr>
              <a:t>วิทยาลัยอาชีวศึกษาเอกชน</a:t>
            </a:r>
            <a:r>
              <a:rPr lang="th-TH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4711_AtNoon_BigHead" pitchFamily="2" charset="0"/>
                <a:cs typeface="+mn-cs"/>
              </a:rPr>
              <a:t/>
            </a:r>
            <a:br>
              <a:rPr lang="th-TH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4711_AtNoon_BigHead" pitchFamily="2" charset="0"/>
                <a:cs typeface="+mn-cs"/>
              </a:rPr>
            </a:br>
            <a:r>
              <a:rPr lang="th-TH" sz="1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4711_AtNoon_BigHead" pitchFamily="2" charset="0"/>
                <a:cs typeface="+mn-cs"/>
              </a:rPr>
              <a:t>กลุ่มภาคเหนือ</a:t>
            </a:r>
            <a:endParaRPr lang="th-TH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4711_AtNoon_BigHead" pitchFamily="2" charset="0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87053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แนวทางของสถานศึกษาในการเทียบโอนความรู้และประสบการณ์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  สถานศึกษาเอกชนประเภทอาชีวศึกษาต้องยื่นคำร้องพร้อมทั้งเสนอโครงการ ก่อนการเปิดภาคเรียนไม่น้อยกว่า ๙๐ วัน  โดยยื่นเอกสาร ณ สถานที่ ดังนี้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	๑.๑  </a:t>
            </a:r>
            <a:r>
              <a:rPr lang="th-TH" b="1" u="sng" dirty="0" smtClean="0">
                <a:latin typeface="TH SarabunIT๙" pitchFamily="34" charset="-34"/>
                <a:cs typeface="TH SarabunIT๙" pitchFamily="34" charset="-34"/>
              </a:rPr>
              <a:t>สถานศึกษาเอกชนอาชีวศึกษาในกรุงเทพมหานคร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ยื่นคำร้องและโครงการที่กลุ่มงานโรงเรียนอาชีวศึกษา สำนักงานคณะกรรมการส่งเสริมการศึกษาเอกชน โดยให้เลขาธิการคณะกรรมการส่งเสริมการศึกษาเอกชนเป็นผู้อนุญาต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	๑.๒  </a:t>
            </a:r>
            <a:r>
              <a:rPr lang="th-TH" b="1" u="sng" dirty="0" smtClean="0">
                <a:latin typeface="TH SarabunIT๙" pitchFamily="34" charset="-34"/>
                <a:cs typeface="TH SarabunIT๙" pitchFamily="34" charset="-34"/>
              </a:rPr>
              <a:t>สถานศึกษาเอกชนอาชีวศึกษาในส่วนภูมิภาค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ยื่นคำร้องและโครงการที่สำนักงานเขตพื้นที่การศึกษาที่สถานศึกษาตั้งอยู่ โดยให้ผู้อำนวยการสำนักงานเขตพื้นที่การศึกษานั้น ๆ เป็นผู้อนุญาต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ยึดเนื้อหา 7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5793508"/>
          </a:xfrm>
        </p:spPr>
        <p:txBody>
          <a:bodyPr>
            <a:normAutofit/>
          </a:bodyPr>
          <a:lstStyle/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ทั้งนี้ สถานศึกษาที่จะยื่นเรื่องขอเทียบโอนความรู้และประสบการณ์ จะต้องเตรียมเอกสารรายละเอียดโครงการ ให้คณะกรรมการสำนักงานคณะกรรมการส่งเสริมการศึกษาเอกชนพิจารณาให้ความเห็นชอบทั้งส่วนกลางและส่วนภูมิภาค </a:t>
            </a:r>
            <a:endParaRPr lang="en-US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		สำหรับสถานศึกษาในส่วนภูมิภาคเมื่อคณะกรรมการและสำนักงานคณะกรรมการส่งเสริมการศึกษาเอกชนพิจารณาให้ความเห็นชอบ ให้เขตพื้นที่การศึกษาที่สถานศึกษาตั้งอยู่เป็นผู้อนุญาต</a:t>
            </a:r>
            <a:endParaRPr lang="en-US" sz="36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184576"/>
          </a:xfrm>
        </p:spPr>
        <p:txBody>
          <a:bodyPr>
            <a:normAutofit fontScale="90000"/>
          </a:bodyPr>
          <a:lstStyle/>
          <a:p>
            <a:pPr algn="l"/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 สถานศึกษาที่ผ่านการประเมิน</a:t>
            </a:r>
            <a:r>
              <a:rPr lang="th-TH" b="1" i="1" u="sng" dirty="0" smtClean="0">
                <a:latin typeface="TH SarabunIT๙" pitchFamily="34" charset="-34"/>
                <a:cs typeface="TH SarabunIT๙" pitchFamily="34" charset="-34"/>
              </a:rPr>
              <a:t>จะได้รับอนุญาตให้ดำเนินการ ครั้งละไม่เกิน ๓ ปีการศึกษา</a:t>
            </a:r>
            <a:r>
              <a:rPr lang="th-TH" b="1" i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b="1" i="1" u="sng" dirty="0" smtClean="0">
                <a:latin typeface="TH SarabunIT๙" pitchFamily="34" charset="-34"/>
                <a:cs typeface="TH SarabunIT๙" pitchFamily="34" charset="-34"/>
              </a:rPr>
              <a:t>นับตั้งแต่วันที่อนุญาต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เมื่อครบกำหนดแล้วจะต้องยื่นคำร้องขออนุญาตใหม่ให้เป็นไปตามหลักเกณฑ์ที่กำหนด ทั้งนี้ให้รวมถึงสถานศึกษาที่ได้รับอนุญาตไปแล้วก่อนปีการศึกษา ๒๕๕๔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๓.  การเขียนโครงการควรมีรูปแบบการเขียนรายละเอียดโครงการ ตามตัวอย่างการเขียนโครงการแนบท้ายหลักเกณฑ์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แนวการปฏิบัติของสถานศึกษาที่ได้รับอนุญาตให้จัดการเรียนการสอนเทียบโอนความรู้และประสบการณ์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๑.  จัดทำประกาศและประชาสัมพันธ์แก่ผู้เรียนที่ประสงค์จะขอทำการเทียบโอนความรู้และประสบการณ์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 จัดเตรียมคู่มือ เอกสารและแบบคำร้องขอที่เกี่ยวข้อง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๓.  แต่งตั้งคณะกรรมการดำเนินงานการเทียบโอนความรู้และประสบการณ์ ได้แก่ - คณะกรรมการจัดทำหลักสูตรการเรียนการสอน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- คณะกรรมการรับสมัคร คณะกรรมการ/ครูที่ปรึกษา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- คณะกรรมการประเมินเบื้องต้น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- คณะกรรมการจัดแผนการเรียนและแผนการเทียบโอนความรู้และประสบการณ์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  - คณะกรรมการประเมินความรู้และประสบการณ์ เป็นต้น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แนวการปฏิบัติของสถานศึกษาที่ได้รับอนุญาตให้จัดการเรียนการสอนเทียบโอนความรู้และประสบการณ์(ต่อ)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๔.  ประชุมชี้แจงคณะกรรมการดำเนินการประเมิน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๕.  รับแบบคำร้องของผู้สมัครขอรับการประเมินเทียบโอนความรู้และประสบการณ์เข้าสู่หน่วย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พร้อมหลักฐานประกอบการพิจารณา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๖.  ดำเนินการประเมินเบื้องต้น และประกาศรายชื่อผู้มีสิทธิเข้ารับการประเมินในขั้นต่อไป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๗.  วางแผนกำหนดกรอบและวิธีการประเมิน เพื่อเทียบโอนความรู้และประสบการณ์เข้าสู่หน่วย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๘.  รวบรวมข้อมูลนักเรียนนักศึกษาผู้ขอรับการประเมิน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๙.  ประกาศหรือแจ้งวัน เวลา และสถานที่ที่จัดให้มีการประเมิน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 (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ไม่น้อยกว่า ๓๐ วัน)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แนวการปฏิบัติของสถานศึกษาที่ได้รับอนุญาตให้จัดการเรียนการสอนเทียบโอนความรู้และประสบการณ์(ต่อ)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97151"/>
          </a:xfrm>
        </p:spPr>
        <p:txBody>
          <a:bodyPr>
            <a:normAutofit fontScale="92500" lnSpcReduction="2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๑๐.  รับลงทะเบียนการขอประเมินเทียบความรู้และประสบการณ์เข้าสู่    หน่วยกิ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ตตาม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รายวิชา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๑๑.  จัดเตรียมเครื่องมืออุปกรณ์ที่ต้องใช้ในการประเมินรายวิชา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๑๒.  ดำเนินการประเมินตามวัน เวลา และสถานที่ที่กำหนดไว้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๑๓.  จัดทำเอกสารสรุปผลการประเมิน นำเสนอหัวหน้าสถานศึกษาเพื่ออนุมัติ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๑๔.  ประกาศผลการประเมิน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๑๕.  ออกหลักฐานใบรับรองผลการประเมินให้นักเรียน/นักศึกษา เพื่อนำไปขอยกเว้นการเรียนรายวิชาและขอนับจำนวนหน่วย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ของรายวิชานั้นเป็นจำนวนหน่วย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สะสม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๑๖.  สถานศึกษาเก็บรักษากระดาษคำตอบและหลักฐานการประเมินเทียบโอนความรู้และประสบการณ์ไว้เป็นเวลาไม่น้อยกว่า ๓ ปีการศึกษา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การเตรียมการการเทียบโอนความรู้และประสบการณ์ของสถานศึกษา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สถานศึกษาเอกชน ประเภทอาชีวศึกษาที่จัดการศึกษา ระดับประกาศนียบัตรวิชาชีพ (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ปวช.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) และประกาศนียบัตรวิชาชีพชั้นสูง(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ปวส.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) จะขอดำเนินการเทียบโอนความรู้และประสบการณ์ให้แก่นักเรียนได้ </a:t>
            </a:r>
            <a:r>
              <a:rPr lang="th-TH" b="1" i="1" u="sng" dirty="0" smtClean="0">
                <a:latin typeface="TH SarabunIT๙" pitchFamily="34" charset="-34"/>
                <a:cs typeface="TH SarabunIT๙" pitchFamily="34" charset="-34"/>
              </a:rPr>
              <a:t>เฉพาะในหลักสูตร ประเภทวิชาและสาขาวิชาที่โรงเรียนได้รับอนุญาตให้เปิดทำการสอนแล้วเท่านั้น และมีความพร้อมทั้งบุคลากรเครื่องมืออุปกรณ์ที่ใช้ดำเนินการ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ให้สถานศึกษาปฏิบัติตามระเบียบกระทรวงศึกษาธิการ ว่าด้วยการจัดการศึกษาตามหลักสูตรประกาศนียบัตรวิชาชีพ (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ปวช.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) หรือหลักสูตรประกาศนียบัตรวิชาชีพชั้นสูง (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ปวส.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)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คณะกรรมการจัดหลักสูตรการเรียนการสอนสำหรับการเทียบโอนความรู้และประสบการณ์ ประกอบด้วย ผู้รับผิดชอบไม่น้อยกว่า ๕ คน คือ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4176464"/>
          </a:xfrm>
        </p:spPr>
        <p:txBody>
          <a:bodyPr>
            <a:normAutofit fontScale="62500" lnSpcReduction="2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)  </a:t>
            </a:r>
            <a:r>
              <a:rPr lang="th-TH" sz="4500" b="1" dirty="0" smtClean="0">
                <a:latin typeface="TH SarabunIT๙" pitchFamily="34" charset="-34"/>
                <a:cs typeface="TH SarabunIT๙" pitchFamily="34" charset="-34"/>
              </a:rPr>
              <a:t>ผู้รับใบอนุญาต หรือผู้จัดการ หรือผู้อำนวยการ เป็นประธานคณะกรรมการ</a:t>
            </a:r>
            <a:endParaRPr lang="en-US" sz="45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500" b="1" dirty="0" smtClean="0">
                <a:latin typeface="TH SarabunIT๙" pitchFamily="34" charset="-34"/>
                <a:cs typeface="TH SarabunIT๙" pitchFamily="34" charset="-34"/>
              </a:rPr>
              <a:t>๒)  ผู้ทรงคุณวุฒิจากบุคคลภายนอกสถานศึกษาที่เกี่ยวข้องกับการจัดการอาชีวศึกษา มีจำนวนเกินกึ่งหนึ่งของคณะกรรมการทั้งหมด</a:t>
            </a:r>
            <a:endParaRPr lang="en-US" sz="45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500" b="1" dirty="0" smtClean="0">
                <a:latin typeface="TH SarabunIT๙" pitchFamily="34" charset="-34"/>
                <a:cs typeface="TH SarabunIT๙" pitchFamily="34" charset="-34"/>
              </a:rPr>
              <a:t>๓)  แต่งตั้งบุคคลภายในสถานศึกษาที่ทำหน้าที่ทางด้านวิชาการ หลักสูตรการสอน </a:t>
            </a:r>
          </a:p>
          <a:p>
            <a:r>
              <a:rPr lang="th-TH" sz="4500" b="1" dirty="0" smtClean="0">
                <a:latin typeface="TH SarabunIT๙" pitchFamily="34" charset="-34"/>
                <a:cs typeface="TH SarabunIT๙" pitchFamily="34" charset="-34"/>
              </a:rPr>
              <a:t>      การวัดและประเมินผล</a:t>
            </a:r>
          </a:p>
          <a:p>
            <a:pPr>
              <a:buNone/>
            </a:pP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sz="4600" b="1" dirty="0" smtClean="0">
                <a:latin typeface="TH SarabunIT๙" pitchFamily="34" charset="-34"/>
                <a:cs typeface="TH SarabunIT๙" pitchFamily="34" charset="-34"/>
              </a:rPr>
              <a:t>คณะกรรมการชุดนี้ มีหน้าที่ในการวางแผน บริหารจัดการ และกำหนดขั้นตอน และแนวทางการเทียบโอนความรู้และประสบการณ์ของโรงเรียน รวมถึงแต่งตั้งคณะกรรมการหรือคณะทำงานเพื่อดำเนินการอื่น ๆ ที่เกี่ยวข้อง</a:t>
            </a:r>
            <a:endParaRPr lang="en-US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คณะกรรมการประเมินความรู้และประสบการณ์ ประกอบด้วย ผู้รับผิดชอบไม่น้อยกว่า ๓ คน  ดังนี้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๑)  หัวหน้าประเภทวิชาหรือหัวหน้าแผนก/สาขาวิชา เป็นประธาน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๒)  ผู้สอนหรือครูฝึกในรายวิชา มีความรู้ ความสามารถตรงตามสาขาวิชาที่มีผู้ขอประเมินความรู้และประสบการณ์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๓)  ผู้เชี่ยวชาญด้านวิชาชีพจากบุคคลภายนอกโรงเรียน ที่มีความรู้ความสามารถตรงตามสาขาวิชาที่มีผู้ขอประเมินความรู้และประสบการณ์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คณะกรรมการชุดนี้มีหน้าที่จัดทำแบบวัดความรู้ แบบวัดทักษะ แบบสังเกตการณ์ปฏิบัติงานเชิงประจักษ์ หรือ แบบประเมินอื่นๆ ที่เชื่อได้ว่าผู้ขอรับการประเมินมีความรู้ ทักษะ รวมทั้งคุณลักษณะในรายวิชาที่ขอประเมิน ซึ่งการประเมินต้องดำเนินการตามมาตรฐาน สาขาวิชา สาขางาน รายวิชา หรือตามสมรรถนะ (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Competencies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)  ด้วยความชัดเจน สมเหตุสมผล ยุติธรรม โปร่งใส และตรวจสอบได้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  สถานศึกษา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611560" y="332656"/>
          <a:ext cx="7696547" cy="5581650"/>
        </p:xfrm>
        <a:graphic>
          <a:graphicData uri="http://schemas.openxmlformats.org/presentationml/2006/ole">
            <p:oleObj spid="_x0000_s1025" r:id="rId3" imgW="5812536" imgH="6955536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95736" y="6021288"/>
            <a:ext cx="5930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ขั้นตอนการขอประเมินการเทียบโอนความรู้และประสบการณ์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4294967295"/>
          </p:nvPr>
        </p:nvSpPr>
        <p:spPr>
          <a:xfrm>
            <a:off x="428596" y="2000240"/>
            <a:ext cx="8143932" cy="4071966"/>
          </a:xfrm>
        </p:spPr>
        <p:txBody>
          <a:bodyPr>
            <a:noAutofit/>
          </a:bodyPr>
          <a:lstStyle/>
          <a:p>
            <a:pPr marL="273050" indent="-266700" algn="thaiDist">
              <a:lnSpc>
                <a:spcPct val="90000"/>
              </a:lnSpc>
              <a:spcBef>
                <a:spcPts val="600"/>
              </a:spcBef>
              <a:buBlip>
                <a:blip r:embed="rId2"/>
              </a:buBlip>
            </a:pPr>
            <a:r>
              <a:rPr lang="th-TH" sz="3600" b="1" dirty="0" smtClean="0">
                <a:cs typeface="DilleniaUPC" pitchFamily="18" charset="-34"/>
              </a:rPr>
              <a:t>ครม. มีมติเมื่อวันที่ 1 พ.ค. 55 ให้การอุดหนุนเงินเพิ่มการครองชีพชั่วคราวแก่ครู บุคลากรทางการศึกษา และ </a:t>
            </a:r>
            <a:r>
              <a:rPr lang="th-TH" sz="3600" b="1" dirty="0" err="1" smtClean="0">
                <a:cs typeface="DilleniaUPC" pitchFamily="18" charset="-34"/>
              </a:rPr>
              <a:t>ผอ.รร.</a:t>
            </a:r>
            <a:r>
              <a:rPr lang="th-TH" sz="3600" b="1" dirty="0" smtClean="0">
                <a:cs typeface="DilleniaUPC" pitchFamily="18" charset="-34"/>
              </a:rPr>
              <a:t>เอกชน ให้ได้รับเงินเพิ่มการครองชีพชั่วคราวเพิ่มขึ้นจากเงินเดือนอีกจนถึงเดือนละ 15,000 บาท  ตั้งแต่วันที่ 1 ม.ค. 55 โดยรัฐบาลรับภาระครึ่งหนึ่ง </a:t>
            </a:r>
            <a:br>
              <a:rPr lang="th-TH" sz="3600" b="1" dirty="0" smtClean="0">
                <a:cs typeface="DilleniaUPC" pitchFamily="18" charset="-34"/>
              </a:rPr>
            </a:br>
            <a:r>
              <a:rPr lang="th-TH" sz="3600" b="1" dirty="0" smtClean="0">
                <a:cs typeface="DilleniaUPC" pitchFamily="18" charset="-34"/>
              </a:rPr>
              <a:t>ตามมติ ครม. เมื่อวันที่ 27 เม.ย. 53 </a:t>
            </a:r>
          </a:p>
          <a:p>
            <a:pPr marL="273050" indent="-266700" algn="thaiDist">
              <a:lnSpc>
                <a:spcPct val="90000"/>
              </a:lnSpc>
              <a:spcBef>
                <a:spcPts val="1800"/>
              </a:spcBef>
              <a:buBlip>
                <a:blip r:embed="rId2"/>
              </a:buBlip>
            </a:pPr>
            <a:r>
              <a:rPr lang="th-TH" sz="3600" b="1" dirty="0" smtClean="0">
                <a:cs typeface="DilleniaUPC" pitchFamily="18" charset="-34"/>
              </a:rPr>
              <a:t>งบประมาณการดำเนินการให้ ศธ. เสนอขอตั้งงบประมาณรายจ่ายประจำปีงบประมาณ พ.ศ. 2556</a:t>
            </a:r>
            <a:endParaRPr lang="th-TH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lleniaUPC" pitchFamily="18" charset="-34"/>
            </a:endParaRPr>
          </a:p>
        </p:txBody>
      </p:sp>
      <p:sp>
        <p:nvSpPr>
          <p:cNvPr id="1258500" name="AutoShape 4"/>
          <p:cNvSpPr>
            <a:spLocks noChangeArrowheads="1"/>
          </p:cNvSpPr>
          <p:nvPr/>
        </p:nvSpPr>
        <p:spPr bwMode="auto">
          <a:xfrm>
            <a:off x="592372" y="255234"/>
            <a:ext cx="8001056" cy="1285458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 w="38100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marL="266700" lvl="1" algn="l">
              <a:lnSpc>
                <a:spcPct val="85000"/>
              </a:lnSpc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การปรับเพิ่มเงินเดือนครูโรงเรียนเอกชนวุฒิปริญญาตรี</a:t>
            </a:r>
          </a:p>
          <a:p>
            <a:pPr marL="266700" lvl="1" algn="l">
              <a:lnSpc>
                <a:spcPct val="85000"/>
              </a:lnSpc>
              <a:tabLst>
                <a:tab pos="804863" algn="l"/>
              </a:tabLst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ให้ได้รับเดือนละ 15,000 บาท 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คุณสมบัติของผู้ขอรับการประเมิน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b="1" dirty="0" smtClean="0"/>
              <a:t>๑. 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เป็นนักเรียนนักศึกษาในสถานศึกษาที่เปิดสอนตามหลักสูตรการอาชีวศึกษาที่สำนักงานคณะกรรมการส่งเสริมการศึกษาเอกชนอนุญาต มีพื้นความรู้และประสบการณ์ในรายวิชาหรือกลุ่มวิชา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ที่ขอประเมิน โดยมีหลักฐานที่แสดงถึงความรู้ไม่ต่ำกว่าที่หลักสูตรกำหนด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-  ระดับ 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ปวช.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ต้องจบการศึกษาระดับชั้นมัธยมศึกษาปีที่ ๓ หรือเทียบเท่า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-  ระดับ 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ปวส.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ต้องจบการศึกษาระดับประกาศนียบัตรวิชาชีพ ระดับชั้นมัธยมศึกษาปีที่ ๖ หรือเทียบเท่า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 มีความรู้และประสบการณ์ในรายวิชาหรือกลุ่มวิชาที่ขอประเมินโดยสามารถแสดงหลักฐานที่แสดงถึงความรู้และประสบการณ์ทำงานไม่น้อยกว่า ๓ ปี โดยมีหนังสือรับรองจากหน่วยงาน/สถานประกอบการ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ขั้นตอนการขอรับการประเมินเทียบโอนความรู้และประสบการณ์นักเรียนนักศึกษา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๑.  การเข้ารับการประเมินเบื้องต้น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dirty="0" smtClean="0"/>
              <a:t>	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๑.๑  นักเรียนนักศึกษาจะต้องลงทะเบียนเพื่อขอประเมินเทียบโอนความรู้และประสบการณ์ได้ไม่เกิน ๒ ใน ๓ ของจำนวนหน่วย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ตามโครงสร้างของหลักสูตร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	๑.๒  นักเรียนนักศึกษาที่มีประสบการณ์ในงานอาชีพ หรือทำงานในอาชีพนั้นอยู่แล้วหรือมีความรู้ในรายวิชาตามหลักสูตรดังกล่าวก่อนเข้าเรียน หรือเข้าเรียนแล้วแต่ขอไปเรียน หรือฝึกปฏิบัติในสถานฝึกอาชีพ จะขอประเมินเทียบโอนความรู้และประสบการณ์ เพื่อยกเว้นการเรียนรายวิชานั้นได้ให้พิจารณาหลักฐาน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หลักฐานประกอบการประเมินเทียบโอนความรู้และประสบการณ์นักเรียนนักศึกษา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๑)  หลักฐานที่ทางราชการและ/หรือสถานประกอบการออกให้ เช่น ใบสำคัญ วุฒิบัตร เกียรติบัตร หนังสือรับรองของสถานประกอบการ รางวัล ฯลฯ หลักฐานที่นำมาแสดง พิจารณาเงื่อนไข ดังนี้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    -  หลักฐานต้องมีอายุไม่เกิน ๕ ปี นับถึงวันขอประเมิน หรือให้อยู่ในดุลพินิจของสถานศึกษา ถ้าเป็นหลักฐานที่ภาคเอกชนออกให้ต้องเป็น</a:t>
            </a:r>
            <a:r>
              <a:rPr lang="th-TH" b="1" u="sng" dirty="0" smtClean="0">
                <a:latin typeface="TH SarabunIT๙" pitchFamily="34" charset="-34"/>
                <a:cs typeface="TH SarabunIT๙" pitchFamily="34" charset="-34"/>
              </a:rPr>
              <a:t>ภาคเอกชนที่ประกอบการถูกต้องตามกฎหมาย</a:t>
            </a:r>
            <a:endParaRPr lang="en-US" b="1" u="sng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    -  รายวิชา/กลุ่มวิชาที่เสนอขอให้ประเมินจะต้องมีจำนวนชั่วโมงปฏิบัติงานและ/หรือฝึกอบรมไม่น้อยกว่าจำนวนชั่วโมงของรายวิชาที่กำหนดไว้ในหลักสูตร และมีสมรรถนะ หรือเนื้อหาสาระที่สอดคล้องกับรายวิชา/กลุ่มวิชาไม่น้อยกว่าร้อยละ ๖๐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๒)	ข้อมูลจากการสัมภาษณ์เบื้องต้น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 การเข้ารับการประเมินความรู้และประสบการณ์</a:t>
            </a: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53135"/>
          </a:xfrm>
        </p:spPr>
        <p:txBody>
          <a:bodyPr>
            <a:normAutofit fontScale="47500" lnSpcReduction="20000"/>
          </a:bodyPr>
          <a:lstStyle/>
          <a:p>
            <a:r>
              <a:rPr lang="th-TH" sz="5800" dirty="0" smtClean="0">
                <a:latin typeface="TH SarabunIT๙" pitchFamily="34" charset="-34"/>
                <a:cs typeface="TH SarabunIT๙" pitchFamily="34" charset="-34"/>
              </a:rPr>
              <a:t>เครื่องมือประเมินความสามารถนักเรียนนักศึกษา  เป็นเครื่องมือประเมินสมรรถนะตามที่สถานศึกษากำหนดในโครงการควรประกอบด้วย ๓ ส่วน มีรายละเอียดดังนี้คือ</a:t>
            </a:r>
            <a:endParaRPr lang="en-US" sz="58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7600" b="1" dirty="0" smtClean="0">
                <a:latin typeface="TH SarabunIT๙" pitchFamily="34" charset="-34"/>
                <a:cs typeface="TH SarabunIT๙" pitchFamily="34" charset="-34"/>
              </a:rPr>
              <a:t>๒.๑ </a:t>
            </a:r>
            <a:r>
              <a:rPr lang="th-TH" sz="7600" b="1" i="1" u="sng" dirty="0" smtClean="0">
                <a:latin typeface="TH SarabunIT๙" pitchFamily="34" charset="-34"/>
                <a:cs typeface="TH SarabunIT๙" pitchFamily="34" charset="-34"/>
              </a:rPr>
              <a:t>ประเมินความสามารถทักษะทางปัญญา</a:t>
            </a:r>
            <a:r>
              <a:rPr lang="th-TH" sz="7600" b="1" dirty="0" smtClean="0">
                <a:latin typeface="TH SarabunIT๙" pitchFamily="34" charset="-34"/>
                <a:cs typeface="TH SarabunIT๙" pitchFamily="34" charset="-34"/>
              </a:rPr>
              <a:t> การวัดทักษะทางปัญญาโดยการประเมินความรู้ เช่น หลักการทำงานของระบบ การอ่านคู่มือ การวิเคราะห์งาน การวางแผนขั้นตอนต่าง ๆ ในการทำงาน หลักความปลอดภัยในการทำงาน ตลอดจนการคิดแก้ปัญหาต่าง ๆ ก่อนการทำงานหรือคาดว่าจะมีขึ้นในการทำงานด้วย ฯลฯ เครื่องมือที่จะใช้ในการประเมิน ได้แก่ แบบทดสอบที่เหมาะสมกับลักษณะ</a:t>
            </a:r>
            <a:br>
              <a:rPr lang="th-TH" sz="76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7600" b="1" dirty="0" smtClean="0">
                <a:latin typeface="TH SarabunIT๙" pitchFamily="34" charset="-34"/>
                <a:cs typeface="TH SarabunIT๙" pitchFamily="34" charset="-34"/>
              </a:rPr>
              <a:t>ของงานนั้น ๆ</a:t>
            </a:r>
            <a:endParaRPr lang="th-TH" sz="51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5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๒.๒ </a:t>
            </a:r>
            <a:r>
              <a:rPr lang="th-TH" i="1" u="sng" dirty="0" smtClean="0">
                <a:latin typeface="TH SarabunIT๙" pitchFamily="34" charset="-34"/>
                <a:cs typeface="TH SarabunIT๙" pitchFamily="34" charset="-34"/>
              </a:rPr>
              <a:t>การประเมินทักษะการปฏิบัติงาน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</a:t>
            </a:r>
          </a:p>
          <a:p>
            <a:pPr>
              <a:buNone/>
            </a:pP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  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ประเมินผลในส่วนนี้จะต้องกระทำระหว่างที่นักเรียนนักศึกษาผู้ขอรับการประเมินกำลังปฏิบัติงานจริง ซึ่งผู้ประเมินจะทำหน้าที่สังเกตพฤติกรรมตามแบบวัดทักษะของนักศึกษาที่กำหนดให้ โดยมุ่งพิจารณาความถูกต้องในการใช้เครื่องมืออุปกรณ์ต่าง ๆ ความสามารถในการทดสอบ การวิเคราะห์ข้อขัดข้องของงานและความสามารถในการปฏิบัติงานด้วยความคล่องแคล่ว ชำนาญ ปลอดภัย ประหยัดเวลา การประเมินความสามารถในการปฏิบัติงานการตรวจสอบคุณภาพของผลงานหรือชิ้นงานการตรวจสอบนี้ทำหลังจากที่นักเรียนนักศึกษาผู้ขอรับการผู้ขอรับการประเมินประเมินได้ปฏิบัติงานเสร็จแล้ว เป็นการประเมินคุณภาพของชิ้นงานที่สำเร็จว่า มีความประณีตละเอียด 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ละออ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ถูกต้องและนำไปใช้งานได้ดีเพียงใด การตรวจสอบงานบางจุดต้องใช้ความรู้สึกนึกคิดอย่างมีเหตุผลด้วยประสบการณ์ของคณะกรรมการเองเป็นเครื่องมือตัดสินประกอบกันก็ได้ ซึ่งขึ้นอยู่กับลักษณะงานที่ทำนั้นว่าจะตรวจสอบโดยวิธีใดจึงจะเที่ยงตรงมากที่สุด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64705"/>
            <a:ext cx="8229600" cy="5361460"/>
          </a:xfrm>
        </p:spPr>
        <p:txBody>
          <a:bodyPr>
            <a:normAutofit fontScale="85000" lnSpcReduction="20000"/>
          </a:bodyPr>
          <a:lstStyle/>
          <a:p>
            <a:r>
              <a:rPr lang="th-TH" sz="4800" dirty="0" smtClean="0">
                <a:latin typeface="TH SarabunIT๙" pitchFamily="34" charset="-34"/>
                <a:cs typeface="TH SarabunIT๙" pitchFamily="34" charset="-34"/>
              </a:rPr>
              <a:t>๒.๓ </a:t>
            </a:r>
            <a:r>
              <a:rPr lang="th-TH" sz="4800" i="1" u="sng" dirty="0" smtClean="0">
                <a:latin typeface="TH SarabunIT๙" pitchFamily="34" charset="-34"/>
                <a:cs typeface="TH SarabunIT๙" pitchFamily="34" charset="-34"/>
              </a:rPr>
              <a:t>การประเมินกิจนิสัยการปฏิบัติงาน</a:t>
            </a:r>
            <a:r>
              <a:rPr lang="th-TH" sz="4800" dirty="0" smtClean="0">
                <a:latin typeface="TH SarabunIT๙" pitchFamily="34" charset="-34"/>
                <a:cs typeface="TH SarabunIT๙" pitchFamily="34" charset="-34"/>
              </a:rPr>
              <a:t> สิ่งที่จะต้องประเมินผล ประกอบด้วย ความสามารถในการเตรียมงาน  คุณลักษณะนิสัยการปฏิบัติงาน คุณภาพของผลงานหรือชิ้นงานที่ได้รวมถึงกิจนิสัยความขยันขันแข็งในการทำงาน  ความรับผิดชอบต่องานที่ทำ</a:t>
            </a:r>
          </a:p>
          <a:p>
            <a:r>
              <a:rPr lang="th-TH" sz="4800" dirty="0" smtClean="0">
                <a:latin typeface="TH SarabunIT๙" pitchFamily="34" charset="-34"/>
                <a:cs typeface="TH SarabunIT๙" pitchFamily="34" charset="-34"/>
              </a:rPr>
              <a:t>สำหรับนักเรียน นักศึกษาที่ประเมินแล้วไม่ผ่านเกณฑ์ จะขอประเมินเทียบโอนประสบการณ์ในภาคเรียนนั้นอีกไม่ได้ แต่สามารถลงทะเบียนเรียนปกติในภาคเรียนนั้นได้ หรือสามารถขอคำแนะนำจากคณะกรรมการเพื่อขอใช้เป็นข้อมูลการขอรับการประเมินในภาคเรียนต่อไป</a:t>
            </a:r>
            <a:endParaRPr lang="en-US" sz="48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sz="48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หลักเกณฑ์การขอประเมินเทียบโอนความรู้และประสบการณ์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ระเบียบกระทรวงศึกษาธิการว่าด้วยการจัดการศึกษา และระเบียบกระทรวงศึกษาธิการว่าด้วยการประเมินผลการเรียนตามหลักสูตรการอาชีวศึกษา ดังนี้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dirty="0" smtClean="0"/>
              <a:t>	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๑. ผู้เรียนที่มีประสบการณ์ในงานอาชีพ หรือฝึกงานในสถานฝึกอาชีพ หรือทำงานในงานอาชีพนั้นอยู่แล้ว หรือมีความรู้ในรายวิชาตามหลักสูตรดังกล่าวก่อนเข้าเรียน หรือเข้าเรียนแล้วแต่ขอไปเรียนหรือฝึกปฏิบัติในสถานฝึกอาชีพ จะขอประเมินเทียบโอนความรู้และประสบการณ์เพื่อยกเว้นการเรียนรายวิชานั้นได้ โดยความสมัครใจของผู้เรียนแต่ละราย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หลักเกณฑ์การขอประเมินเทียบโอนความรู้และประสบการณ์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ผู้เรียนที่ประสงค์จะขอประเมินเทียบโอนความรู้หรือประสบการณ์ ต้องลงทะเบียน เพื่อประเมินเทียบโอนความรู้และประสบการณ์ ตามวัน เวลา ที่สถานศึกษากำหนด โดยชำระเงินค่าลงทะเบียนตามประกาศที่เกี่ยวข้องกับการเก็บเงินค่าธรรมเนียมการศึกษา และต้องได้รับความเห็นชอบจากอาจารย์ที่ปรึกษา หรือผู้ควบคุมการฝึก แล้วแต่กรณี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๓. ผู้เรียนจะต้องนำหลักฐานที่เชื่อถือได้ว่า ได้ผ่านการศึกษาอบรม หรือฝึกงานหรือทำงาน หรือมีอาชีพในรายวิชาที่ขอประเมินเทียบโอนความรู้และประสบการณ์ไปแสดงประกอบการลงทะเบียนสอบ ก่อนชำระเงินเพื่อลงทะเบียนประเมิน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หลักเกณฑ์การขอประเมินเทียบโอนความรู้และประสบการณ์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๔.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ผู้เรียนลงทะเบียนเพื่อประเมินเทียบโอนความรู้และประสบการณ์ได้ไม่เกิน ๒ ใน ๓ ของจำนวนหน่วย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ที่กำหนดตามโครงสร้างของหลักสูตร หรือสมรรถนะรายวิชาชีพที่กำหนด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๕. การขอประเมินเทียบโอนความรู้และประสบการณ์จะกระทำในภาคเรียนเดียวกันทั้งหมด หรือจะขอประเมินในแต่ละภาคเรียนจนหมดหรือครบตามจำนวนหน่วย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ที่กำหนดให้ หรือจะขอประเมินเป็นบางรายวิชาเท่านั้นก็ได้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หลักเกณฑ์การขอประเมินเทียบโอนความรู้และประสบการณ์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๖.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ผู้เรียนที่ประเมินแล้ว </a:t>
            </a:r>
            <a:r>
              <a:rPr lang="th-TH" sz="3600" b="1" i="1" u="sng" dirty="0" smtClean="0">
                <a:latin typeface="TH SarabunIT๙" pitchFamily="34" charset="-34"/>
                <a:cs typeface="TH SarabunIT๙" pitchFamily="34" charset="-34"/>
              </a:rPr>
              <a:t>ไม่ผ่านเกณฑ์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 จะขอประเมินเทียบโอนความรู้และประสบการณ์ในภาคเรียนนั้นอีกไม่ได้ แต่สามารถลงทะเบียนเรียนในภาคเรียนนั้นได้ หรือสามารถขอรับคำแนะนำจากคณะกรรมการ เพื่อใช้เป็นข้อมูลในการขอรับการประเมินในภาคเรียนต่อไป</a:t>
            </a:r>
            <a:endParaRPr lang="en-US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	๗. ผู้เรียนที่ขอเทียบโอนความรู้และประสบการณ์ ต้องลงทะเบียนเรียนรายวิชาในสถานศึกษาแห่งหลังสุดไม่น้อยกว่า ๑ ภาคเรียน</a:t>
            </a:r>
            <a:endParaRPr lang="en-US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endParaRPr lang="th-TH" sz="3600" b="1" dirty="0" smtClean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4294967295"/>
          </p:nvPr>
        </p:nvSpPr>
        <p:spPr>
          <a:xfrm>
            <a:off x="428596" y="571480"/>
            <a:ext cx="8347796" cy="4956518"/>
          </a:xfrm>
        </p:spPr>
        <p:txBody>
          <a:bodyPr>
            <a:noAutofit/>
          </a:bodyPr>
          <a:lstStyle/>
          <a:p>
            <a:pPr marL="273050" indent="-273050">
              <a:lnSpc>
                <a:spcPct val="85000"/>
              </a:lnSpc>
              <a:spcBef>
                <a:spcPct val="0"/>
              </a:spcBef>
              <a:buNone/>
              <a:tabLst>
                <a:tab pos="627063" algn="l"/>
              </a:tabLst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และให้ ศธ. ดำเนินการ ดังนี้</a:t>
            </a:r>
          </a:p>
          <a:p>
            <a:pPr marL="273050" indent="-273050">
              <a:lnSpc>
                <a:spcPct val="85000"/>
              </a:lnSpc>
              <a:spcBef>
                <a:spcPts val="1200"/>
              </a:spcBef>
              <a:buNone/>
              <a:tabLst>
                <a:tab pos="627063" algn="l"/>
              </a:tabLst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1	มอบ ศธ. ร่วมกับ ก.คลัง และ </a:t>
            </a:r>
            <a:r>
              <a:rPr lang="th-TH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สงป.</a:t>
            </a: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 ตรวจสอบข้อมูลจำนวนครู </a:t>
            </a:r>
            <a:r>
              <a:rPr lang="th-TH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รร.</a:t>
            </a: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เอกชนที่มีสิทธิได้รับเงินเพิ่มการครองชีพชั่วคราวให้ถูกต้องและเป็นปัจจุบัน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lleniaUPC" pitchFamily="18" charset="-34"/>
            </a:endParaRPr>
          </a:p>
          <a:p>
            <a:pPr>
              <a:lnSpc>
                <a:spcPct val="85000"/>
              </a:lnSpc>
              <a:spcBef>
                <a:spcPts val="1200"/>
              </a:spcBef>
              <a:buNone/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2	มอบ ศธ. ร่วมกับ ก.คลัง </a:t>
            </a:r>
            <a:r>
              <a:rPr lang="th-TH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สงป.</a:t>
            </a: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 และ</a:t>
            </a:r>
            <a:r>
              <a:rPr lang="th-TH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สภาพัฒ</a:t>
            </a: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ฯ ปรับปรุงวิธีการและเงื่อนไขการจัดสรรเงินอุดหนุนค่าใช้จ่ายให้แก่สถานศึกษาต่างๆ ให้สอดคล้องกับต้นทุนในการจัดการศึกษาที่แท้จริง</a:t>
            </a:r>
          </a:p>
          <a:p>
            <a:pPr>
              <a:lnSpc>
                <a:spcPct val="85000"/>
              </a:lnSpc>
              <a:spcBef>
                <a:spcPts val="0"/>
              </a:spcBef>
              <a:buNone/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	เพื่อไม่ให้มีผลผูกพันต่องบประมาณในระยะยาว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lleniaUPC" pitchFamily="18" charset="-34"/>
            </a:endParaRPr>
          </a:p>
          <a:p>
            <a:pPr marL="273050" indent="-273050">
              <a:lnSpc>
                <a:spcPct val="80000"/>
              </a:lnSpc>
              <a:spcBef>
                <a:spcPct val="0"/>
              </a:spcBef>
              <a:buNone/>
              <a:tabLst>
                <a:tab pos="627063" algn="l"/>
              </a:tabLst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 marL="266700" indent="6350" algn="thaiDist">
              <a:lnSpc>
                <a:spcPct val="80000"/>
              </a:lnSpc>
              <a:spcBef>
                <a:spcPct val="0"/>
              </a:spcBef>
              <a:buNone/>
              <a:tabLst>
                <a:tab pos="627063" algn="l"/>
              </a:tabLst>
            </a:pPr>
            <a:r>
              <a:rPr lang="th-TH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 </a:t>
            </a:r>
          </a:p>
          <a:p>
            <a:pPr marL="266700" indent="6350" algn="thaiDist">
              <a:lnSpc>
                <a:spcPct val="80000"/>
              </a:lnSpc>
              <a:spcBef>
                <a:spcPct val="0"/>
              </a:spcBef>
              <a:buNone/>
              <a:tabLst>
                <a:tab pos="627063" algn="l"/>
              </a:tabLst>
            </a:pPr>
            <a:endParaRPr lang="th-TH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illeni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การตัดสินผลการประเมินและการให้ค่าระดับผลการประเมิน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  ๑. การตัดสินผลการประเมินและการให้ระดับค่าคะแนนรายวิชาให้เป็นไปตามระเบียบกระทรวงศึกษาธิการว่าด้วยการประเมินผลการเรียน (ตามหลักสูตรที่โรงเรียนได้รับอนุญาต)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๒. คะแนนรายวิชาที่ขอประเมินจากการเทียบโอนความรู้และประสบการณ์เป็นหน่วย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(ต้องไม่ต่ำกว่าร้อยละ ๕๐ ตามเกณฑ์ตัดสินผลการประเมินให้เป็นไปตามระเบียบกระทรวงศึกษาธิการว่าด้วยการประเมินผลการเรียน)  ถ้ารายวิชาใดมีการเรียนภาคทฤษฎีและภาคปฏิบัติ ให้ทำการประเมินทั้งภาคทฤษฎีและภาคปฏิบัติ เช่นเดียวกับการประเมินผลการเรียนในสถานศึกษาระบบปกติ และเวลาที่ใช้ในการประเมินต้องไม่น้อยกว่าเวลาเรียนต่อสัปดาห์ที่กำหนดไว้ในหลักสูตร หรืออยู่ในดุลพินิจของสถานศึกษา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การตัดสินผลการประเมินและการให้ค่าระดับผลการประเมิน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๓. การให้ระดับผลการประเมินให้เป็นไปตามระเบียบกระทรวงศึกษาธิการ ว่าด้วยการประเมินผลการเรียนตามหลักสูตรที่ขอประเมินเทียบโอนความรู้และประสบการณ์</a:t>
            </a:r>
            <a:endParaRPr lang="en-US" sz="4000" b="1" dirty="0" smtClean="0">
              <a:latin typeface="TH SarabunIT๙" pitchFamily="34" charset="-34"/>
              <a:cs typeface="TH SarabunIT๙" pitchFamily="34" charset="-34"/>
            </a:endParaRPr>
          </a:p>
          <a:p>
            <a:pPr>
              <a:buNone/>
            </a:pP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	๔. รายวิชาที่มีผลการเรียนตั้งแต่ระดับ ๑ ขึ้นไป ถือว่าประเมินผ่านและให้นับจำนวนหน่วยกิ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ตของ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รายวิชานั้นเป็นจำนวนหน่วย</a:t>
            </a:r>
            <a:r>
              <a:rPr lang="th-TH" sz="4000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sz="4000" b="1" dirty="0" smtClean="0">
                <a:latin typeface="TH SarabunIT๙" pitchFamily="34" charset="-34"/>
                <a:cs typeface="TH SarabunIT๙" pitchFamily="34" charset="-34"/>
              </a:rPr>
              <a:t>สะสม</a:t>
            </a:r>
            <a:endParaRPr lang="en-US" sz="4000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>
            <a:normAutofit fontScale="90000"/>
          </a:bodyPr>
          <a:lstStyle/>
          <a:p>
            <a:pPr algn="l"/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การดำเนินการเทียบโอนความรู้และประสบการณ์ของสถานศึกษาเอกชนอาชีวศึกษา การให้ค่าตัวเลขแสดงระดับผลการเรียนจะต้องปฏิบัติตามระเบียบกระทรวงศึกษาธิการว่าด้วยการจัดการศึกษาและการประเมินผลการเรียนสำหรับการประเมินสถานศึกษาให้สถานศึกษาจัดให้มีการประเมินเป็นกลุ่ม หรือรายบุคคลก็ได้ ทั้งนี้ให้อยู่ในดุลพินิจและความพร้อมของสถานศึกษานั้นๆ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การเขียนโครงการ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ประกอบด้วยรายละเอียดดังนี้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dirty="0" smtClean="0"/>
              <a:t> 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๑.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“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โครงการเทียบโอนความรู้และประสบการณ์เข้าสู่หน่วย</a:t>
            </a:r>
            <a:r>
              <a:rPr lang="th-TH" b="1" dirty="0" err="1" smtClean="0">
                <a:latin typeface="TH SarabunIT๙" pitchFamily="34" charset="-34"/>
                <a:cs typeface="TH SarabunIT๙" pitchFamily="34" charset="-34"/>
              </a:rPr>
              <a:t>กิต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สถานศึกษา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”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 </a:t>
            </a:r>
            <a:endParaRPr lang="en-US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 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หลักการเหตุผล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๓. วัตถุประสงค์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๔. เป้าหมาย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</a:t>
            </a:r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- </a:t>
            </a: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ด้านปริมาณ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	- ด้านคุณภาพ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การเขียนโครงการ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ประกอบด้วยรายละเอียดดังนี้ 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๕. หลักสูตร/ประเภทวิชา/สาขาวิชาที่ได้รับอนุญาตให้เปิดทำการสอน 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โดยแนบเอกสารประกอบ ได้แก่ ใบอนุญาตที่ได้รับ แผนการเรียน แผนการสอน บัญชีรายการเครื่องมืออุปกรณ์ แนบท้ายประกาศสำนักงานคณะกรรมการส่งเสริมการศึกษาเอกชน ให้เป็นไปตามเกณฑ์มาตรฐานขั้นต่ำตามสาขางานที่ได้รับอนุญาตให้เปิดสอน)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๖. หลักสูตร สาขางานที่จะขอเปิดการเทียบโอนความรู้และประสบการณ์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๗. ข้อตกลงความร่วมมือกับสถานประกอบการ หรือหน่วยงาน หรือองค์กร (ถ้ามี)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การเขียนโครงการ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ประกอบด้วยรายละเอียดดังนี้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/>
          <a:lstStyle/>
          <a:p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๘. เขียนแผนภูมิการดำเนินงาน และขั้นตอนการปฏิบัติการเทียบโอนความรู้และประสบการณ์ของโรงเรียน</a:t>
            </a:r>
            <a:endParaRPr lang="en-US" sz="40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000" dirty="0" smtClean="0">
                <a:latin typeface="TH SarabunIT๙" pitchFamily="34" charset="-34"/>
                <a:cs typeface="TH SarabunIT๙" pitchFamily="34" charset="-34"/>
              </a:rPr>
              <a:t>๙. รายชื่อคณะกรรมการจัดหลักสูตร คณะกรรมการประเมินความรู้และประสบการณ์ ที่รับผิดชอบในการดำเนินการเทียบโอนความรู้และประสบการณ์ของโรงเรียน</a:t>
            </a:r>
            <a:endParaRPr lang="en-US" sz="4000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การเขียนโครงการ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ประกอบด้วยรายละเอียดดังนี้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๑๐. กำหนดรายวิชาที่จะขอเทียบโอนประสบการณ์ วิเคราะห์สมรรถนะรายวิชา และจัดทำชุดการเรียนรู้ประกอบสมรรถนะรายวิชา พัฒนาเครื่องมือประเมิน พร้อมแบบประเมิน ดังนี้</a:t>
            </a:r>
            <a:endParaRPr lang="en-US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en-US" sz="3600" b="1" dirty="0" smtClean="0">
                <a:latin typeface="TH SarabunIT๙" pitchFamily="34" charset="-34"/>
                <a:cs typeface="TH SarabunIT๙" pitchFamily="34" charset="-34"/>
              </a:rPr>
              <a:t>		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๑)  เครื่องมือประเมินสมรรถนะ เช่น ข้อสอบวัดความรู้ แบบวัดทักษะ แบบสังเกตกิจนิสัย หรืออื่น ๆ </a:t>
            </a:r>
            <a:endParaRPr lang="en-US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		๒)  แบบประเมินการปฏิบัติงานเชิงประจักษ์ (การทำงานในสถานประกอบการ)</a:t>
            </a:r>
            <a:endParaRPr lang="en-US" sz="3600" b="1" dirty="0" smtClean="0">
              <a:latin typeface="TH SarabunIT๙" pitchFamily="34" charset="-34"/>
              <a:cs typeface="TH SarabunIT๙" pitchFamily="34" charset="-34"/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การเขียนโครงการ</a:t>
            </a:r>
            <a:br>
              <a:rPr lang="th-TH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ประกอบด้วยรายละเอียดดังนี้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45023"/>
          </a:xfrm>
        </p:spPr>
        <p:txBody>
          <a:bodyPr>
            <a:normAutofit/>
          </a:bodyPr>
          <a:lstStyle/>
          <a:p>
            <a:r>
              <a:rPr lang="th-TH" sz="4400" dirty="0" smtClean="0">
                <a:latin typeface="TH SarabunIT๙" pitchFamily="34" charset="-34"/>
                <a:cs typeface="TH SarabunIT๙" pitchFamily="34" charset="-34"/>
              </a:rPr>
              <a:t>๑๑. เอกสารประเมินความสามารถรายบุคคล เพื่อขอเทียบโอนความรู้และประสบการณ์ เช่น เอกสารประเมินตนเอง เช่น แฟ้มสะสมงาน (</a:t>
            </a:r>
            <a:r>
              <a:rPr lang="en-US" sz="4400" dirty="0" smtClean="0">
                <a:latin typeface="TH SarabunIT๙" pitchFamily="34" charset="-34"/>
                <a:cs typeface="TH SarabunIT๙" pitchFamily="34" charset="-34"/>
              </a:rPr>
              <a:t>Portfolio) </a:t>
            </a:r>
            <a:r>
              <a:rPr lang="th-TH" sz="4400" dirty="0" smtClean="0">
                <a:latin typeface="TH SarabunIT๙" pitchFamily="34" charset="-34"/>
                <a:cs typeface="TH SarabunIT๙" pitchFamily="34" charset="-34"/>
              </a:rPr>
              <a:t>ใบรับรองการทำงานจากนายจ้าง (อื่น ๆ ถ้ามี)</a:t>
            </a:r>
            <a:endParaRPr lang="en-US" sz="4400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sz="4400" dirty="0" smtClean="0">
                <a:latin typeface="TH SarabunIT๙" pitchFamily="34" charset="-34"/>
                <a:cs typeface="TH SarabunIT๙" pitchFamily="34" charset="-34"/>
              </a:rPr>
              <a:t>๑๒. ชื่อผู้เสนอโครงการ</a:t>
            </a:r>
            <a:endParaRPr lang="th-TH" sz="4400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endParaRPr lang="th-TH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>
            <a:normAutofit fontScale="92500" lnSpcReduction="10000"/>
          </a:bodyPr>
          <a:lstStyle/>
          <a:p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 </a:t>
            </a:r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แนวทางการประกันคุณภาพภายในการอาชีวศึกษา </a:t>
            </a:r>
          </a:p>
          <a:p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ตามกฎกระทรวงว่าด้วยระบบ หลักเกณฑ์ </a:t>
            </a:r>
          </a:p>
          <a:p>
            <a:r>
              <a:rPr lang="th-TH" sz="4400" b="1" dirty="0" smtClean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และวิธีการประกันคุณภาพการศึกษา พ.ศ. 2555</a:t>
            </a:r>
            <a:endParaRPr lang="th-TH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7560840" cy="608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4294967295"/>
          </p:nvPr>
        </p:nvSpPr>
        <p:spPr>
          <a:xfrm>
            <a:off x="500034" y="642918"/>
            <a:ext cx="8263566" cy="4026968"/>
          </a:xfrm>
        </p:spPr>
        <p:txBody>
          <a:bodyPr>
            <a:noAutofit/>
          </a:bodyPr>
          <a:lstStyle/>
          <a:p>
            <a:pPr marL="266700" indent="6350" algn="thaiDist">
              <a:lnSpc>
                <a:spcPct val="90000"/>
              </a:lnSpc>
              <a:spcBef>
                <a:spcPts val="600"/>
              </a:spcBef>
              <a:buNone/>
            </a:pPr>
            <a:r>
              <a:rPr lang="th-TH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หลักการ</a:t>
            </a:r>
          </a:p>
          <a:p>
            <a:pPr marL="266700" indent="6350">
              <a:lnSpc>
                <a:spcPct val="90000"/>
              </a:lnSpc>
              <a:spcBef>
                <a:spcPts val="1800"/>
              </a:spcBef>
              <a:buNone/>
              <a:tabLst>
                <a:tab pos="627063" algn="l"/>
              </a:tabLst>
            </a:pPr>
            <a:r>
              <a:rPr lang="th-TH" sz="4000" b="1" dirty="0" smtClean="0">
                <a:latin typeface="TH SarabunPSK" pitchFamily="34" charset="-34"/>
                <a:cs typeface="DilleniaUPC" pitchFamily="18" charset="-34"/>
              </a:rPr>
              <a:t>1. เพิ่มอัตราเงินอุดหนุนในส่วนเงินสมทบเป็นเงินเดือนครู </a:t>
            </a:r>
            <a:br>
              <a:rPr lang="th-TH" sz="4000" b="1" dirty="0" smtClean="0">
                <a:latin typeface="TH SarabunPSK" pitchFamily="34" charset="-34"/>
                <a:cs typeface="DilleniaUPC" pitchFamily="18" charset="-34"/>
              </a:rPr>
            </a:br>
            <a:r>
              <a:rPr lang="th-TH" sz="4000" b="1" dirty="0" smtClean="0">
                <a:latin typeface="TH SarabunPSK" pitchFamily="34" charset="-34"/>
                <a:cs typeface="DilleniaUPC" pitchFamily="18" charset="-34"/>
              </a:rPr>
              <a:t>	เพื่อให้ครูได้รับเงินเดือน 11,680 บาท</a:t>
            </a:r>
            <a:br>
              <a:rPr lang="th-TH" sz="4000" b="1" dirty="0" smtClean="0">
                <a:latin typeface="TH SarabunPSK" pitchFamily="34" charset="-34"/>
                <a:cs typeface="DilleniaUPC" pitchFamily="18" charset="-34"/>
              </a:rPr>
            </a:br>
            <a:r>
              <a:rPr lang="th-TH" sz="4000" b="1" dirty="0" smtClean="0">
                <a:latin typeface="TH SarabunPSK" pitchFamily="34" charset="-34"/>
                <a:cs typeface="DilleniaUPC" pitchFamily="18" charset="-34"/>
              </a:rPr>
              <a:t>     </a:t>
            </a:r>
            <a:br>
              <a:rPr lang="th-TH" sz="4000" b="1" dirty="0" smtClean="0">
                <a:latin typeface="TH SarabunPSK" pitchFamily="34" charset="-34"/>
                <a:cs typeface="DilleniaUPC" pitchFamily="18" charset="-34"/>
              </a:rPr>
            </a:br>
            <a:r>
              <a:rPr lang="th-TH" sz="4000" b="1" dirty="0" smtClean="0">
                <a:latin typeface="TH SarabunPSK" pitchFamily="34" charset="-34"/>
                <a:cs typeface="DilleniaUPC" pitchFamily="18" charset="-34"/>
              </a:rPr>
              <a:t>อาศัยมติ ครม. 26 มิ.ย. 2550  อนุมัติหลักการให้ปรับเพิ่ม</a:t>
            </a:r>
            <a:br>
              <a:rPr lang="th-TH" sz="4000" b="1" dirty="0" smtClean="0">
                <a:latin typeface="TH SarabunPSK" pitchFamily="34" charset="-34"/>
                <a:cs typeface="DilleniaUPC" pitchFamily="18" charset="-34"/>
              </a:rPr>
            </a:br>
            <a:r>
              <a:rPr lang="th-TH" sz="4000" b="1" dirty="0" smtClean="0">
                <a:latin typeface="TH SarabunPSK" pitchFamily="34" charset="-34"/>
                <a:cs typeface="DilleniaUPC" pitchFamily="18" charset="-34"/>
              </a:rPr>
              <a:t>เงินอุดหนุนรายบุคคลในส่วนเงินสมทบเป็นเงินเดือนครู</a:t>
            </a:r>
            <a:br>
              <a:rPr lang="th-TH" sz="4000" b="1" dirty="0" smtClean="0">
                <a:latin typeface="TH SarabunPSK" pitchFamily="34" charset="-34"/>
                <a:cs typeface="DilleniaUPC" pitchFamily="18" charset="-34"/>
              </a:rPr>
            </a:br>
            <a:r>
              <a:rPr lang="th-TH" sz="4000" b="1" dirty="0" smtClean="0">
                <a:latin typeface="TH SarabunPSK" pitchFamily="34" charset="-34"/>
                <a:cs typeface="DilleniaUPC" pitchFamily="18" charset="-34"/>
              </a:rPr>
              <a:t>ในอัตราเดียวกันทุกครั้งที่มีการปรับเพิ่มเงินเดือนข้าราชการ</a:t>
            </a:r>
            <a:r>
              <a:rPr lang="th-TH" sz="44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44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6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illeniaUPC" pitchFamily="18" charset="-34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latin typeface="TH SarabunIT๙" pitchFamily="34" charset="-34"/>
                <a:cs typeface="TH SarabunIT๙" pitchFamily="34" charset="-34"/>
              </a:rPr>
              <a:t>ซักถาม </a:t>
            </a:r>
            <a:r>
              <a:rPr lang="en-US" sz="7200" b="1" dirty="0" smtClean="0">
                <a:latin typeface="TH SarabunIT๙" pitchFamily="34" charset="-34"/>
                <a:cs typeface="TH SarabunIT๙" pitchFamily="34" charset="-34"/>
              </a:rPr>
              <a:t>???????</a:t>
            </a:r>
            <a:endParaRPr lang="th-TH" sz="7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>
          <a:xfrm>
            <a:off x="2123728" y="414908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th-TH" sz="9600" b="1" dirty="0" smtClean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</a:rPr>
              <a:t>สวัสดี</a:t>
            </a:r>
            <a:endParaRPr lang="th-TH" sz="9600" b="1" dirty="0">
              <a:solidFill>
                <a:srgbClr val="FF0000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6" name="Picture 6" descr="thanksplan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5976" y="4293096"/>
            <a:ext cx="144016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ตัวยึดเนื้อหา 2"/>
          <p:cNvSpPr>
            <a:spLocks noGrp="1"/>
          </p:cNvSpPr>
          <p:nvPr>
            <p:ph idx="1"/>
          </p:nvPr>
        </p:nvSpPr>
        <p:spPr>
          <a:xfrm>
            <a:off x="152438" y="386823"/>
            <a:ext cx="8572530" cy="6143625"/>
          </a:xfrm>
        </p:spPr>
        <p:txBody>
          <a:bodyPr>
            <a:normAutofit lnSpcReduction="10000"/>
          </a:bodyPr>
          <a:lstStyle/>
          <a:p>
            <a:pPr indent="11113">
              <a:buNone/>
            </a:pPr>
            <a:r>
              <a:rPr lang="th-TH" sz="4400" b="1" dirty="0" smtClean="0">
                <a:latin typeface="TH SarabunPSK" pitchFamily="34" charset="-34"/>
                <a:cs typeface="DilleniaUPC" pitchFamily="18" charset="-34"/>
              </a:rPr>
              <a:t>วิธีการ</a:t>
            </a:r>
          </a:p>
          <a:p>
            <a:pPr marL="1350963" lvl="2" indent="-436563">
              <a:spcBef>
                <a:spcPts val="800"/>
              </a:spcBef>
              <a:buBlip>
                <a:blip r:embed="rId2"/>
              </a:buBlip>
            </a:pPr>
            <a:r>
              <a:rPr lang="th-TH" sz="4000" b="1" dirty="0" smtClean="0">
                <a:cs typeface="DilleniaUPC" pitchFamily="18" charset="-34"/>
              </a:rPr>
              <a:t>ปัจจุบันครูได้รับเงินเดือนเฉลี่ยเดือนละ 10,428 บาท</a:t>
            </a:r>
          </a:p>
          <a:p>
            <a:pPr marL="1350963" lvl="2" indent="-436563">
              <a:spcBef>
                <a:spcPts val="800"/>
              </a:spcBef>
              <a:buBlip>
                <a:blip r:embed="rId2"/>
              </a:buBlip>
            </a:pPr>
            <a:r>
              <a:rPr lang="th-TH" sz="4000" b="1" dirty="0" smtClean="0">
                <a:cs typeface="DilleniaUPC" pitchFamily="18" charset="-34"/>
              </a:rPr>
              <a:t>ปรับเพิ่มเป็น 11,680 บาท คิดเป็นเพิ่มขึ้น 1,252 บาท</a:t>
            </a:r>
          </a:p>
          <a:p>
            <a:pPr marL="1350963" lvl="2" indent="-436563">
              <a:spcBef>
                <a:spcPts val="800"/>
              </a:spcBef>
              <a:buBlip>
                <a:blip r:embed="rId2"/>
              </a:buBlip>
            </a:pPr>
            <a:r>
              <a:rPr lang="th-TH" sz="4000" b="1" dirty="0" smtClean="0">
                <a:cs typeface="DilleniaUPC" pitchFamily="18" charset="-34"/>
              </a:rPr>
              <a:t>นำอัตรา 1,252 บาท/เดือน คำนวณเป็นรายหัว </a:t>
            </a:r>
            <a:r>
              <a:rPr lang="th-TH" sz="4000" b="1" dirty="0" err="1" smtClean="0">
                <a:cs typeface="DilleniaUPC" pitchFamily="18" charset="-34"/>
              </a:rPr>
              <a:t>นร.</a:t>
            </a:r>
            <a:r>
              <a:rPr lang="th-TH" sz="4000" b="1" dirty="0" smtClean="0">
                <a:cs typeface="DilleniaUPC" pitchFamily="18" charset="-34"/>
              </a:rPr>
              <a:t> ต่อปี </a:t>
            </a:r>
          </a:p>
          <a:p>
            <a:pPr marL="1350963" lvl="2" indent="-436563">
              <a:spcBef>
                <a:spcPts val="0"/>
              </a:spcBef>
              <a:buNone/>
              <a:tabLst>
                <a:tab pos="1706563" algn="l"/>
              </a:tabLst>
            </a:pPr>
            <a:r>
              <a:rPr lang="th-TH" sz="4000" b="1" dirty="0" smtClean="0">
                <a:cs typeface="DilleniaUPC" pitchFamily="18" charset="-34"/>
              </a:rPr>
              <a:t>	-  ก่อนประถม/ประถม  601 บาท/คน/ปี</a:t>
            </a:r>
          </a:p>
          <a:p>
            <a:pPr marL="1350963" lvl="2" indent="-436563">
              <a:spcBef>
                <a:spcPts val="0"/>
              </a:spcBef>
              <a:buNone/>
              <a:tabLst>
                <a:tab pos="1706563" algn="l"/>
              </a:tabLst>
            </a:pPr>
            <a:r>
              <a:rPr lang="th-TH" sz="4000" b="1" dirty="0" smtClean="0">
                <a:cs typeface="DilleniaUPC" pitchFamily="18" charset="-34"/>
              </a:rPr>
              <a:t>		(1,252 ÷ 25 </a:t>
            </a:r>
            <a:r>
              <a:rPr lang="en-US" sz="4000" b="1" dirty="0" smtClean="0">
                <a:cs typeface="+mj-cs"/>
              </a:rPr>
              <a:t>x </a:t>
            </a:r>
            <a:r>
              <a:rPr lang="th-TH" sz="4000" b="1" dirty="0" smtClean="0">
                <a:cs typeface="DilleniaUPC" pitchFamily="18" charset="-34"/>
              </a:rPr>
              <a:t>12)</a:t>
            </a:r>
          </a:p>
          <a:p>
            <a:pPr marL="1350963" lvl="2" indent="-436563">
              <a:spcBef>
                <a:spcPts val="0"/>
              </a:spcBef>
              <a:buNone/>
            </a:pPr>
            <a:r>
              <a:rPr lang="th-TH" sz="4000" b="1" dirty="0" smtClean="0">
                <a:cs typeface="DilleniaUPC" pitchFamily="18" charset="-34"/>
              </a:rPr>
              <a:t>	-  มัธยม/</a:t>
            </a:r>
            <a:r>
              <a:rPr lang="th-TH" sz="4000" b="1" dirty="0" err="1" smtClean="0">
                <a:cs typeface="DilleniaUPC" pitchFamily="18" charset="-34"/>
              </a:rPr>
              <a:t>ปวช.</a:t>
            </a:r>
            <a:r>
              <a:rPr lang="th-TH" sz="4000" b="1" dirty="0" smtClean="0">
                <a:cs typeface="DilleniaUPC" pitchFamily="18" charset="-34"/>
              </a:rPr>
              <a:t>  751 บาท/คน/ปี (1,252 ÷ 20</a:t>
            </a:r>
            <a:r>
              <a:rPr lang="en-US" sz="4000" b="1" dirty="0" smtClean="0">
                <a:cs typeface="DilleniaUPC" pitchFamily="18" charset="-34"/>
              </a:rPr>
              <a:t> </a:t>
            </a:r>
            <a:r>
              <a:rPr lang="en-US" sz="4000" b="1" dirty="0" smtClean="0">
                <a:cs typeface="+mj-cs"/>
              </a:rPr>
              <a:t>x</a:t>
            </a:r>
            <a:r>
              <a:rPr lang="th-TH" sz="4000" b="1" dirty="0" smtClean="0">
                <a:cs typeface="DilleniaUPC" pitchFamily="18" charset="-34"/>
              </a:rPr>
              <a:t>12)</a:t>
            </a:r>
          </a:p>
          <a:p>
            <a:pPr marL="1350963" lvl="2" indent="-436563">
              <a:spcBef>
                <a:spcPts val="800"/>
              </a:spcBef>
              <a:buBlip>
                <a:blip r:embed="rId2"/>
              </a:buBlip>
            </a:pPr>
            <a:r>
              <a:rPr lang="th-TH" sz="4000" b="1" dirty="0" smtClean="0">
                <a:cs typeface="DilleniaUPC" pitchFamily="18" charset="-34"/>
              </a:rPr>
              <a:t>ใช้งบประมาณ 9 เดือน จำนวน 1,094 ล้านบาท </a:t>
            </a:r>
          </a:p>
          <a:p>
            <a:pPr marL="1350963" lvl="2" indent="-436563">
              <a:spcBef>
                <a:spcPts val="800"/>
              </a:spcBef>
              <a:buBlip>
                <a:blip r:embed="rId2"/>
              </a:buBlip>
            </a:pPr>
            <a:r>
              <a:rPr lang="th-TH" sz="4000" b="1" dirty="0" smtClean="0">
                <a:cs typeface="DilleniaUPC" pitchFamily="18" charset="-34"/>
              </a:rPr>
              <a:t> จำนวนครู 70,353 คน</a:t>
            </a:r>
          </a:p>
          <a:p>
            <a:pPr lvl="2"/>
            <a:endParaRPr lang="th-TH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อัตราเงินอุดหนุนในส่วนสมทบเป็นเงินเดือนครู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24161" y="1857375"/>
          <a:ext cx="8229600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28996"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ระดับการศึกษา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อัตราอุดหนุนปัจจุบัน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อัตราอุดหนุน</a:t>
                      </a:r>
                    </a:p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ใหม่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เพิ่มขึ้น</a:t>
                      </a:r>
                    </a:p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(บาท/คน/ปี)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564288">
                <a:tc>
                  <a:txBody>
                    <a:bodyPr/>
                    <a:lstStyle/>
                    <a:p>
                      <a:pPr algn="l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อนุบาล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4,406.00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5,007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601.00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564288">
                <a:tc>
                  <a:txBody>
                    <a:bodyPr/>
                    <a:lstStyle/>
                    <a:p>
                      <a:pPr algn="l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ประถม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4,406.00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5,007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601.00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564288">
                <a:tc>
                  <a:txBody>
                    <a:bodyPr/>
                    <a:lstStyle/>
                    <a:p>
                      <a:pPr algn="l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มัธยมต้น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5,509.50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6,260.50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751.00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564288"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มัธยมปลาย/</a:t>
                      </a:r>
                      <a:r>
                        <a:rPr lang="th-TH" sz="3600" b="1" dirty="0" err="1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ปวช.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5,509.50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6,260.50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751.00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อัตราเงินอุดหนุนในส่วนสมทบเป็นเงินเดือนครู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24161" y="1857375"/>
          <a:ext cx="8229600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28996"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ระดับการศึกษา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อัตราเงินเดือน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เงินเพิ่ม       ค่าครองชีพ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รัฐ/</a:t>
                      </a:r>
                      <a:r>
                        <a:rPr lang="th-TH" sz="3600" b="1" dirty="0" err="1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รร.</a:t>
                      </a:r>
                      <a:endParaRPr lang="th-TH" sz="36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</a:tr>
              <a:tr h="564288">
                <a:tc>
                  <a:txBody>
                    <a:bodyPr/>
                    <a:lstStyle/>
                    <a:p>
                      <a:pPr algn="l"/>
                      <a:r>
                        <a:rPr lang="th-TH" sz="3600" b="1" dirty="0" err="1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ปวช.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ปี 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1,1680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,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1,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564288">
                <a:tc gridSpan="4"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ส่วนที่จะได้รับประมาณเดือนตุลาคม 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1,1680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564288">
                <a:tc gridSpan="4"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อุดหนุนออกแนวปฏิบัติการจ่ายเงิน</a:t>
                      </a:r>
                      <a:r>
                        <a:rPr lang="th-TH" sz="3600" b="1" baseline="0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อีก 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1,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564288">
                <a:tc gridSpan="4"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การได้รับได้รับย้อนหลังตั้งแต่ 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 </a:t>
                      </a:r>
                      <a:r>
                        <a:rPr lang="th-TH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 </a:t>
                      </a:r>
                      <a:r>
                        <a:rPr lang="en-US" sz="3600" b="1" dirty="0" smtClean="0">
                          <a:solidFill>
                            <a:srgbClr val="FFFF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2555</a:t>
                      </a:r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3600" b="1" dirty="0">
                        <a:solidFill>
                          <a:srgbClr val="FFFF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672408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(ร่าง)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en-US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หลักเกณฑ์ การดำเนินการเทียบโอนความรู้และประสบการณ์</a:t>
            </a:r>
            <a:r>
              <a:rPr lang="en-US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en-US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สถานศึกษาเอกชนในระบบ ประเภทอาชีวศึกษา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วัตถุประสงค์ของการดำเนินการเทียบโอนความรู้และประสบการณ์</a:t>
            </a:r>
            <a:endParaRPr lang="en-US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๑. </a:t>
            </a:r>
            <a:r>
              <a:rPr lang="th-TH" dirty="0" smtClean="0"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3600" b="1" dirty="0" smtClean="0">
                <a:latin typeface="TH SarabunIT๙" pitchFamily="34" charset="-34"/>
                <a:cs typeface="TH SarabunIT๙" pitchFamily="34" charset="-34"/>
              </a:rPr>
              <a:t>เพื่อเปิดโอกาสให้ผู้ที่มีความรู้และประสบการณ์การประกอบอาชีพ นำความรู้และประสบการณ์มาทำการประเมินเพื่อเป็นส่วนหนึ่งของของผลการเรียนตามหลักสูตรการอาชีวศึกษา</a:t>
            </a:r>
            <a:endParaRPr lang="en-US" b="1" dirty="0" smtClean="0">
              <a:latin typeface="TH SarabunIT๙" pitchFamily="34" charset="-34"/>
              <a:cs typeface="TH SarabunIT๙" pitchFamily="34" charset="-34"/>
            </a:endParaRPr>
          </a:p>
          <a:p>
            <a:r>
              <a:rPr lang="th-TH" b="1" dirty="0" smtClean="0">
                <a:latin typeface="TH SarabunIT๙" pitchFamily="34" charset="-34"/>
                <a:cs typeface="TH SarabunIT๙" pitchFamily="34" charset="-34"/>
              </a:rPr>
              <a:t>๒.  เพื่อเปิดโอกาสให้ผู้ที่ประกอบอาชีพได้มีโอกาสแลกเปลี่ยนเรียนรู้และประสบการณ์ ได้รับความรู้และเทคโนโลยีใหม่ ๆ เพิ่มขึ้นรวมทั้งเพิ่มวุฒิการศึกษาวิชาชีพเพื่อความก้าวหน้าในงานอาชีพ</a:t>
            </a:r>
            <a:endParaRPr lang="en-US" b="1" dirty="0">
              <a:latin typeface="TH SarabunIT๙" pitchFamily="34" charset="-34"/>
              <a:cs typeface="TH SarabunIT๙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331</TotalTime>
  <Words>1885</Words>
  <Application>Microsoft Office PowerPoint</Application>
  <PresentationFormat>นำเสนอทางหน้าจอ (4:3)</PresentationFormat>
  <Paragraphs>180</Paragraphs>
  <Slides>40</Slides>
  <Notes>2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0</vt:i4>
      </vt:variant>
      <vt:variant>
        <vt:lpstr>ชื่อเรื่องภาพนิ่ง</vt:lpstr>
      </vt:variant>
      <vt:variant>
        <vt:i4>40</vt:i4>
      </vt:variant>
    </vt:vector>
  </HeadingPairs>
  <TitlesOfParts>
    <vt:vector size="41" baseType="lpstr">
      <vt:lpstr>ชุดรูปแบบของ Office</vt:lpstr>
      <vt:lpstr>ประชุมผู้บริหาร วิทยาลัยอาชีวศึกษาเอกชน กลุ่มภาคเหนือ</vt:lpstr>
      <vt:lpstr>ภาพนิ่ง 2</vt:lpstr>
      <vt:lpstr>ภาพนิ่ง 3</vt:lpstr>
      <vt:lpstr>ภาพนิ่ง 4</vt:lpstr>
      <vt:lpstr>ภาพนิ่ง 5</vt:lpstr>
      <vt:lpstr>อัตราเงินอุดหนุนในส่วนสมทบเป็นเงินเดือนครู</vt:lpstr>
      <vt:lpstr>อัตราเงินอุดหนุนในส่วนสมทบเป็นเงินเดือนครู</vt:lpstr>
      <vt:lpstr>(ร่าง) หลักเกณฑ์ การดำเนินการเทียบโอนความรู้และประสบการณ์ สถานศึกษาเอกชนในระบบ ประเภทอาชีวศึกษา</vt:lpstr>
      <vt:lpstr>วัตถุประสงค์ของการดำเนินการเทียบโอนความรู้และประสบการณ์</vt:lpstr>
      <vt:lpstr>แนวทางของสถานศึกษาในการเทียบโอนความรู้และประสบการณ์</vt:lpstr>
      <vt:lpstr>ภาพนิ่ง 11</vt:lpstr>
      <vt:lpstr>  ๒.  สถานศึกษาที่ผ่านการประเมินจะได้รับอนุญาตให้ดำเนินการ ครั้งละไม่เกิน ๓ ปีการศึกษา นับตั้งแต่วันที่อนุญาต เมื่อครบกำหนดแล้วจะต้องยื่นคำร้องขออนุญาตใหม่ให้เป็นไปตามหลักเกณฑ์ที่กำหนด ทั้งนี้ให้รวมถึงสถานศึกษาที่ได้รับอนุญาตไปแล้วก่อนปีการศึกษา ๒๕๕๔ ๓.  การเขียนโครงการควรมีรูปแบบการเขียนรายละเอียดโครงการ ตามตัวอย่างการเขียนโครงการแนบท้ายหลักเกณฑ์   </vt:lpstr>
      <vt:lpstr>แนวการปฏิบัติของสถานศึกษาที่ได้รับอนุญาตให้จัดการเรียนการสอนเทียบโอนความรู้และประสบการณ์</vt:lpstr>
      <vt:lpstr>แนวการปฏิบัติของสถานศึกษาที่ได้รับอนุญาตให้จัดการเรียนการสอนเทียบโอนความรู้และประสบการณ์(ต่อ)</vt:lpstr>
      <vt:lpstr>แนวการปฏิบัติของสถานศึกษาที่ได้รับอนุญาตให้จัดการเรียนการสอนเทียบโอนความรู้และประสบการณ์(ต่อ)</vt:lpstr>
      <vt:lpstr>  การเตรียมการการเทียบโอนความรู้และประสบการณ์ของสถานศึกษา   </vt:lpstr>
      <vt:lpstr>คณะกรรมการจัดหลักสูตรการเรียนการสอนสำหรับการเทียบโอนความรู้และประสบการณ์ ประกอบด้วย ผู้รับผิดชอบไม่น้อยกว่า ๕ คน คือ</vt:lpstr>
      <vt:lpstr> คณะกรรมการประเมินความรู้และประสบการณ์ ประกอบด้วย ผู้รับผิดชอบไม่น้อยกว่า ๓ คน  ดังนี้ </vt:lpstr>
      <vt:lpstr>ภาพนิ่ง 19</vt:lpstr>
      <vt:lpstr>คุณสมบัติของผู้ขอรับการประเมิน</vt:lpstr>
      <vt:lpstr>ขั้นตอนการขอรับการประเมินเทียบโอนความรู้และประสบการณ์นักเรียนนักศึกษา</vt:lpstr>
      <vt:lpstr>หลักฐานประกอบการประเมินเทียบโอนความรู้และประสบการณ์นักเรียนนักศึกษา</vt:lpstr>
      <vt:lpstr>๒.  การเข้ารับการประเมินความรู้และประสบการณ์</vt:lpstr>
      <vt:lpstr>ภาพนิ่ง 24</vt:lpstr>
      <vt:lpstr>ภาพนิ่ง 25</vt:lpstr>
      <vt:lpstr>หลักเกณฑ์การขอประเมินเทียบโอนความรู้และประสบการณ์ </vt:lpstr>
      <vt:lpstr>หลักเกณฑ์การขอประเมินเทียบโอนความรู้และประสบการณ์</vt:lpstr>
      <vt:lpstr>หลักเกณฑ์การขอประเมินเทียบโอนความรู้และประสบการณ์</vt:lpstr>
      <vt:lpstr>หลักเกณฑ์การขอประเมินเทียบโอนความรู้และประสบการณ์</vt:lpstr>
      <vt:lpstr>การตัดสินผลการประเมินและการให้ค่าระดับผลการประเมิน</vt:lpstr>
      <vt:lpstr>การตัดสินผลการประเมินและการให้ค่าระดับผลการประเมิน</vt:lpstr>
      <vt:lpstr>  การดำเนินการเทียบโอนความรู้และประสบการณ์ของสถานศึกษาเอกชนอาชีวศึกษา การให้ค่าตัวเลขแสดงระดับผลการเรียนจะต้องปฏิบัติตามระเบียบกระทรวงศึกษาธิการว่าด้วยการจัดการศึกษาและการประเมินผลการเรียนสำหรับการประเมินสถานศึกษาให้สถานศึกษาจัดให้มีการประเมินเป็นกลุ่ม หรือรายบุคคลก็ได้ ทั้งนี้ให้อยู่ในดุลพินิจและความพร้อมของสถานศึกษานั้นๆ </vt:lpstr>
      <vt:lpstr> การเขียนโครงการ ประกอบด้วยรายละเอียดดังนี้   </vt:lpstr>
      <vt:lpstr> การเขียนโครงการ ประกอบด้วยรายละเอียดดังนี้  </vt:lpstr>
      <vt:lpstr>การเขียนโครงการ ประกอบด้วยรายละเอียดดังนี้</vt:lpstr>
      <vt:lpstr>การเขียนโครงการ ประกอบด้วยรายละเอียดดังนี้</vt:lpstr>
      <vt:lpstr>การเขียนโครงการ ประกอบด้วยรายละเอียดดังนี้</vt:lpstr>
      <vt:lpstr> </vt:lpstr>
      <vt:lpstr>ภาพนิ่ง 39</vt:lpstr>
      <vt:lpstr>ซักถาม ???????</vt:lpstr>
    </vt:vector>
  </TitlesOfParts>
  <Company>itvinasoft.com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 OLYMPUS</dc:title>
  <dc:creator>Windows XP SP3</dc:creator>
  <cp:lastModifiedBy>User</cp:lastModifiedBy>
  <cp:revision>39</cp:revision>
  <dcterms:created xsi:type="dcterms:W3CDTF">2012-07-30T15:21:58Z</dcterms:created>
  <dcterms:modified xsi:type="dcterms:W3CDTF">2012-08-17T04:48:40Z</dcterms:modified>
</cp:coreProperties>
</file>